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302" r:id="rId2"/>
    <p:sldId id="309" r:id="rId3"/>
    <p:sldId id="308" r:id="rId4"/>
    <p:sldId id="256" r:id="rId5"/>
    <p:sldId id="312" r:id="rId6"/>
    <p:sldId id="313" r:id="rId7"/>
    <p:sldId id="314" r:id="rId8"/>
    <p:sldId id="317" r:id="rId9"/>
    <p:sldId id="318" r:id="rId10"/>
    <p:sldId id="320" r:id="rId11"/>
    <p:sldId id="305" r:id="rId12"/>
    <p:sldId id="326" r:id="rId13"/>
    <p:sldId id="321" r:id="rId14"/>
    <p:sldId id="337" r:id="rId15"/>
    <p:sldId id="338" r:id="rId16"/>
    <p:sldId id="339" r:id="rId17"/>
    <p:sldId id="340" r:id="rId18"/>
    <p:sldId id="342" r:id="rId19"/>
    <p:sldId id="341" r:id="rId20"/>
    <p:sldId id="333" r:id="rId21"/>
    <p:sldId id="311" r:id="rId22"/>
    <p:sldId id="315" r:id="rId23"/>
    <p:sldId id="329" r:id="rId24"/>
    <p:sldId id="327" r:id="rId25"/>
    <p:sldId id="328" r:id="rId26"/>
    <p:sldId id="343" r:id="rId27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29"/>
      <p:italic r:id="rId30"/>
    </p:embeddedFont>
    <p:embeddedFont>
      <p:font typeface="Karla" panose="020B060402020202020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Montserrat" panose="020B0604020202020204" charset="-18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99AEC"/>
    <a:srgbClr val="B0CAF5"/>
    <a:srgbClr val="FF2EFF"/>
    <a:srgbClr val="999999"/>
    <a:srgbClr val="00CC00"/>
    <a:srgbClr val="B21AB6"/>
    <a:srgbClr val="00FF00"/>
    <a:srgbClr val="FF5DFF"/>
    <a:srgbClr val="E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0945cf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20945cf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62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93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5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9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60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7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8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7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dcde4b9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dcde4b9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70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68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4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4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4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9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73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7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9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98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97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7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8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30.8.2018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21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-402622"/>
            <a:ext cx="2260452" cy="2260452"/>
          </a:xfrm>
          <a:prstGeom prst="rect">
            <a:avLst/>
          </a:prstGeom>
        </p:spPr>
      </p:pic>
      <p:sp>
        <p:nvSpPr>
          <p:cNvPr id="32" name="Shape 65"/>
          <p:cNvSpPr txBox="1">
            <a:spLocks/>
          </p:cNvSpPr>
          <p:nvPr/>
        </p:nvSpPr>
        <p:spPr>
          <a:xfrm>
            <a:off x="293591" y="3299732"/>
            <a:ext cx="700304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GPU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Optimized Math Routines in the </a:t>
            </a:r>
            <a:r>
              <a:rPr lang="en-US" sz="3200" dirty="0" smtClean="0">
                <a:solidFill>
                  <a:srgbClr val="FF0000"/>
                </a:solidFill>
              </a:rPr>
              <a:t>Stan</a:t>
            </a:r>
            <a:r>
              <a:rPr lang="en-US" sz="3200" dirty="0" smtClean="0"/>
              <a:t> Math</a:t>
            </a:r>
            <a:r>
              <a:rPr lang="sl-SI" sz="3200" dirty="0" smtClean="0"/>
              <a:t> </a:t>
            </a:r>
            <a:r>
              <a:rPr lang="en-US" sz="3200" dirty="0" smtClean="0"/>
              <a:t>Library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293591" y="4021045"/>
            <a:ext cx="6644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Rok Č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ešnovar, Davor Sluga, Jure Demšar, Steve </a:t>
            </a:r>
            <a:r>
              <a:rPr lang="sl-SI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Bronder, Erik Š</a:t>
            </a:r>
            <a:r>
              <a:rPr lang="sl-SI" sz="160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trumbelj</a:t>
            </a:r>
            <a:endParaRPr lang="sl-SI" sz="16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65" y="378233"/>
            <a:ext cx="663173" cy="663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76" y="137432"/>
            <a:ext cx="1180343" cy="1180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7" y="440666"/>
            <a:ext cx="689463" cy="5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OpenCL</a:t>
            </a:r>
            <a:r>
              <a:rPr lang="sl-SI" sz="2400" dirty="0" smtClean="0">
                <a:solidFill>
                  <a:srgbClr val="FF0000"/>
                </a:solidFill>
              </a:rPr>
              <a:t> Context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33390"/>
            <a:ext cx="4211555" cy="1492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We only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want one context to exist so it’s stored as a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singleton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Access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context through an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adapter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API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IE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: In the adapter class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opencl_context</a:t>
            </a:r>
            <a:endParaRPr lang="sl-SI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Google Shape;62;p1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246" y="513705"/>
            <a:ext cx="2670096" cy="380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4261" y="2741871"/>
            <a:ext cx="4572000" cy="25468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600"/>
              </a:spcBef>
            </a:pPr>
            <a: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/>
            </a:r>
            <a:br>
              <a:rPr lang="sl-SI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Return the stan program’s context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inline cl::Context&amp; context() {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return opencl_context_base::getInstance().context_;</a:t>
            </a:r>
            <a:b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</a:b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}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...</a:t>
            </a:r>
          </a:p>
          <a:p>
            <a:pPr lvl="0"/>
            <a:endParaRPr lang="sl-SI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// developers access</a:t>
            </a:r>
          </a:p>
          <a:p>
            <a:pPr lvl="0"/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auto ctx = opencl_context.context()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3600" dirty="0"/>
          </a:p>
        </p:txBody>
      </p:sp>
    </p:spTree>
    <p:extLst>
      <p:ext uri="{BB962C8B-B14F-4D97-AF65-F5344CB8AC3E}">
        <p14:creationId xmlns:p14="http://schemas.microsoft.com/office/powerpoint/2010/main" val="36833499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68000" t="-1000" b="-1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Making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>
                <a:solidFill>
                  <a:srgbClr val="FF0000"/>
                </a:solidFill>
              </a:rPr>
              <a:t>Kernels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86848" y="1151875"/>
            <a:ext cx="65940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buSzPts val="2000"/>
              <a:buFont typeface="Arial"/>
              <a:buChar char="▸"/>
            </a:pPr>
            <a:r>
              <a:rPr lang="sl-SI" sz="1400" dirty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want to make it simple for users to add and use kernels.</a:t>
            </a:r>
          </a:p>
          <a:p>
            <a:pPr indent="-355600">
              <a:buSzPts val="2000"/>
              <a:buFont typeface="Arial"/>
              <a:buChar char="▸"/>
            </a:pPr>
            <a:r>
              <a:rPr lang="sl-SI" sz="1400" dirty="0" smtClean="0">
                <a:solidFill>
                  <a:schemeClr val="tx1"/>
                </a:solidFill>
                <a:latin typeface="Montserrat" panose="020B0604020202020204" charset="-18"/>
              </a:rPr>
              <a:t>Reworked design with Sean Talts and Rok.</a:t>
            </a:r>
            <a:endParaRPr sz="14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sl-SI" sz="1400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Making </a:t>
            </a:r>
            <a:r>
              <a:rPr lang="en" sz="1400" b="1" dirty="0">
                <a:solidFill>
                  <a:schemeClr val="tx1"/>
                </a:solidFill>
                <a:latin typeface="Montserrat" panose="020B0604020202020204" charset="-18"/>
              </a:rPr>
              <a:t>a kernel</a:t>
            </a:r>
            <a:r>
              <a:rPr lang="en" sz="1400" b="1" dirty="0" smtClean="0">
                <a:solidFill>
                  <a:schemeClr val="tx1"/>
                </a:solidFill>
                <a:latin typeface="Montserrat" panose="020B0604020202020204" charset="-18"/>
              </a:rPr>
              <a:t>:</a:t>
            </a:r>
            <a:r>
              <a:rPr lang="en" sz="1000" b="1" dirty="0" smtClean="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     </a:t>
            </a:r>
            <a:endParaRPr sz="1400" b="1" dirty="0"/>
          </a:p>
        </p:txBody>
      </p:sp>
      <p:sp>
        <p:nvSpPr>
          <p:cNvPr id="3" name="Freeform 2"/>
          <p:cNvSpPr/>
          <p:nvPr/>
        </p:nvSpPr>
        <p:spPr>
          <a:xfrm flipH="1" flipV="1">
            <a:off x="3349171" y="4147775"/>
            <a:ext cx="199996" cy="428855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" name="Freeform 3"/>
          <p:cNvSpPr/>
          <p:nvPr/>
        </p:nvSpPr>
        <p:spPr>
          <a:xfrm>
            <a:off x="779929" y="3372966"/>
            <a:ext cx="426839" cy="420500"/>
          </a:xfrm>
          <a:custGeom>
            <a:avLst/>
            <a:gdLst>
              <a:gd name="connsiteX0" fmla="*/ 37709 w 429595"/>
              <a:gd name="connsiteY0" fmla="*/ 0 h 609600"/>
              <a:gd name="connsiteX1" fmla="*/ 37709 w 429595"/>
              <a:gd name="connsiteY1" fmla="*/ 377372 h 609600"/>
              <a:gd name="connsiteX2" fmla="*/ 429595 w 429595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595" h="609600">
                <a:moveTo>
                  <a:pt x="37709" y="0"/>
                </a:moveTo>
                <a:cubicBezTo>
                  <a:pt x="5052" y="137886"/>
                  <a:pt x="-27605" y="275772"/>
                  <a:pt x="37709" y="377372"/>
                </a:cubicBezTo>
                <a:cubicBezTo>
                  <a:pt x="103023" y="478972"/>
                  <a:pt x="266309" y="544286"/>
                  <a:pt x="429595" y="609600"/>
                </a:cubicBezTo>
              </a:path>
            </a:pathLst>
          </a:custGeom>
          <a:noFill/>
          <a:ln>
            <a:solidFill>
              <a:srgbClr val="00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Freeform 4"/>
          <p:cNvSpPr/>
          <p:nvPr/>
        </p:nvSpPr>
        <p:spPr>
          <a:xfrm flipH="1">
            <a:off x="6306433" y="4124509"/>
            <a:ext cx="174196" cy="352398"/>
          </a:xfrm>
          <a:custGeom>
            <a:avLst/>
            <a:gdLst>
              <a:gd name="connsiteX0" fmla="*/ 0 w 573315"/>
              <a:gd name="connsiteY0" fmla="*/ 391886 h 391886"/>
              <a:gd name="connsiteX1" fmla="*/ 471715 w 573315"/>
              <a:gd name="connsiteY1" fmla="*/ 217714 h 391886"/>
              <a:gd name="connsiteX2" fmla="*/ 573315 w 573315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315" h="391886">
                <a:moveTo>
                  <a:pt x="0" y="391886"/>
                </a:moveTo>
                <a:cubicBezTo>
                  <a:pt x="188081" y="337457"/>
                  <a:pt x="376163" y="283028"/>
                  <a:pt x="471715" y="217714"/>
                </a:cubicBezTo>
                <a:cubicBezTo>
                  <a:pt x="567268" y="152400"/>
                  <a:pt x="570291" y="76200"/>
                  <a:pt x="573315" y="0"/>
                </a:cubicBezTo>
              </a:path>
            </a:pathLst>
          </a:custGeom>
          <a:noFill/>
          <a:ln>
            <a:solidFill>
              <a:srgbClr val="B21AB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ectangle 5"/>
          <p:cNvSpPr/>
          <p:nvPr/>
        </p:nvSpPr>
        <p:spPr>
          <a:xfrm>
            <a:off x="373743" y="3816732"/>
            <a:ext cx="839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sl-SI" dirty="0">
                <a:solidFill>
                  <a:srgbClr val="595959"/>
                </a:solidFill>
                <a:latin typeface="Roboto Mono"/>
              </a:rPr>
              <a:t>const </a:t>
            </a:r>
            <a:r>
              <a:rPr lang="sl-SI" dirty="0">
                <a:solidFill>
                  <a:srgbClr val="00FF00"/>
                </a:solidFill>
                <a:latin typeface="Roboto Mono"/>
              </a:rPr>
              <a:t>global_range_kernel</a:t>
            </a:r>
            <a:r>
              <a:rPr lang="sl-SI" dirty="0">
                <a:solidFill>
                  <a:srgbClr val="4A86E8"/>
                </a:solidFill>
                <a:latin typeface="Roboto Mono"/>
              </a:rPr>
              <a:t>&lt;cl::Buffer, cl::Buffer, int, int&gt;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 </a:t>
            </a:r>
            <a:r>
              <a:rPr lang="sl-SI" dirty="0">
                <a:solidFill>
                  <a:srgbClr val="FF0000"/>
                </a:solidFill>
                <a:latin typeface="Roboto Mono"/>
              </a:rPr>
              <a:t>copy("copy"</a:t>
            </a:r>
            <a:r>
              <a:rPr lang="sl-SI" dirty="0">
                <a:solidFill>
                  <a:srgbClr val="595959"/>
                </a:solidFill>
                <a:latin typeface="Roboto Mono"/>
              </a:rPr>
              <a:t>, </a:t>
            </a:r>
            <a:r>
              <a:rPr lang="sl-SI" dirty="0">
                <a:solidFill>
                  <a:srgbClr val="FF00FF"/>
                </a:solidFill>
                <a:latin typeface="Roboto Mono"/>
              </a:rPr>
              <a:t>copy_kernel_code);</a:t>
            </a:r>
            <a:endParaRPr lang="sl-SI" dirty="0">
              <a:effectLst/>
            </a:endParaRPr>
          </a:p>
        </p:txBody>
      </p:sp>
      <p:sp>
        <p:nvSpPr>
          <p:cNvPr id="14" name="Google Shape;70;p15"/>
          <p:cNvSpPr txBox="1"/>
          <p:nvPr/>
        </p:nvSpPr>
        <p:spPr>
          <a:xfrm>
            <a:off x="1610811" y="4476907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699AEC"/>
                </a:solidFill>
                <a:latin typeface="Montserrat" panose="020B0604020202020204" charset="-18"/>
                <a:cs typeface="Courier New" panose="02070309020205020404" pitchFamily="49" charset="0"/>
              </a:rPr>
              <a:t>Argument Types kernel accepts</a:t>
            </a:r>
            <a:endParaRPr sz="1600" dirty="0">
              <a:solidFill>
                <a:srgbClr val="699AEC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5" name="Freeform 14"/>
          <p:cNvSpPr/>
          <p:nvPr/>
        </p:nvSpPr>
        <p:spPr>
          <a:xfrm flipH="1">
            <a:off x="5030327" y="3207132"/>
            <a:ext cx="137886" cy="590543"/>
          </a:xfrm>
          <a:custGeom>
            <a:avLst/>
            <a:gdLst>
              <a:gd name="connsiteX0" fmla="*/ 210457 w 210457"/>
              <a:gd name="connsiteY0" fmla="*/ 0 h 420914"/>
              <a:gd name="connsiteX1" fmla="*/ 0 w 210457"/>
              <a:gd name="connsiteY1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457" h="420914">
                <a:moveTo>
                  <a:pt x="210457" y="0"/>
                </a:moveTo>
                <a:lnTo>
                  <a:pt x="0" y="42091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Google Shape;70;p15"/>
          <p:cNvSpPr txBox="1"/>
          <p:nvPr/>
        </p:nvSpPr>
        <p:spPr>
          <a:xfrm>
            <a:off x="373743" y="2634666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00FF00"/>
                </a:solidFill>
                <a:latin typeface="Montserrat" panose="020B0604020202020204" charset="-18"/>
                <a:cs typeface="Courier New" panose="02070309020205020404" pitchFamily="49" charset="0"/>
              </a:rPr>
              <a:t>A kernel that only needs to set the global work size.</a:t>
            </a:r>
            <a:endParaRPr sz="1600" dirty="0">
              <a:solidFill>
                <a:srgbClr val="00FF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7" name="Google Shape;70;p15"/>
          <p:cNvSpPr txBox="1"/>
          <p:nvPr/>
        </p:nvSpPr>
        <p:spPr>
          <a:xfrm>
            <a:off x="4225062" y="2718331"/>
            <a:ext cx="3476720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  <a:cs typeface="Courier New" panose="02070309020205020404" pitchFamily="49" charset="0"/>
              </a:rPr>
              <a:t>Name of kernel</a:t>
            </a:r>
            <a:endParaRPr sz="1600" dirty="0">
              <a:solidFill>
                <a:srgbClr val="FF0000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  <p:sp>
        <p:nvSpPr>
          <p:cNvPr id="18" name="Google Shape;70;p15"/>
          <p:cNvSpPr txBox="1"/>
          <p:nvPr/>
        </p:nvSpPr>
        <p:spPr>
          <a:xfrm>
            <a:off x="5588188" y="4374745"/>
            <a:ext cx="2561666" cy="48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600" dirty="0" smtClean="0">
                <a:solidFill>
                  <a:srgbClr val="FF2EFF"/>
                </a:solidFill>
                <a:latin typeface="Montserrat" panose="020B0604020202020204" charset="-18"/>
                <a:cs typeface="Courier New" panose="02070309020205020404" pitchFamily="49" charset="0"/>
              </a:rPr>
              <a:t>String literal holding the kernel code</a:t>
            </a:r>
            <a:endParaRPr sz="1600" dirty="0">
              <a:solidFill>
                <a:srgbClr val="FF2EFF"/>
              </a:solidFill>
              <a:latin typeface="Montserrat" panose="020B0604020202020204" charset="-1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039727"/>
            <a:ext cx="3356449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Accessing Matrices </a:t>
            </a:r>
            <a:r>
              <a:rPr lang="en" sz="2400" dirty="0"/>
              <a:t>on the Device</a:t>
            </a:r>
            <a:endParaRPr lang="sl-SI" sz="2400" dirty="0" smtClean="0"/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597789"/>
            <a:ext cx="4396974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Developers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move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matrices over to </a:t>
            </a:r>
            <a:r>
              <a:rPr lang="sl-SI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matrix_cl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>
              <a:spcBef>
                <a:spcPts val="1600"/>
              </a:spcBef>
            </a:pP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matrix_d d1</a:t>
            </a:r>
            <a:endParaRPr lang="sl-SI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d1_cl(d1)</a:t>
            </a:r>
          </a:p>
          <a:p>
            <a:pPr marL="114300" lvl="0">
              <a:buSzPts val="18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marL="114300" lvl="0">
              <a:buSzPts val="18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Users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operate on these like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Stan matrices: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lvl="0"/>
            <a:endParaRPr lang="sl-SI" dirty="0">
              <a:solidFill>
                <a:schemeClr val="tx1"/>
              </a:solidFill>
              <a:latin typeface="Montserrat" panose="020B0604020202020204" charset="-18"/>
              <a:sym typeface="Roboto Mono"/>
            </a:endParaRP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d3_cl = d1_cl + d2_cl</a:t>
            </a:r>
          </a:p>
          <a:p>
            <a:pPr lvl="0"/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  matrix_cl </a:t>
            </a:r>
            <a:r>
              <a:rPr lang="sl-S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d4_cl = cholesky_decompose(d1_cl</a:t>
            </a:r>
            <a:r>
              <a:rPr lang="sl-SI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Roboto Mono"/>
              </a:rPr>
              <a:t>)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56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2000" t="-1000" b="-28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1200" dirty="0" smtClean="0"/>
              <a:t>First GPU-optimization available to Stan users:</a:t>
            </a:r>
            <a:endParaRPr lang="sl-SI" sz="1600" dirty="0" smtClean="0"/>
          </a:p>
          <a:p>
            <a:r>
              <a:rPr lang="sl-SI" sz="4200" dirty="0" smtClean="0">
                <a:solidFill>
                  <a:srgbClr val="FF0000"/>
                </a:solidFill>
              </a:rPr>
              <a:t>Cholesky</a:t>
            </a:r>
            <a:r>
              <a:rPr lang="sl-SI" sz="4200" dirty="0" smtClean="0"/>
              <a:t> Decomposition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27250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>
                <a:solidFill>
                  <a:srgbClr val="FF0000"/>
                </a:solidFill>
              </a:rPr>
              <a:t>Cholesky </a:t>
            </a:r>
            <a:endParaRPr lang="sl-SI" sz="2400" dirty="0" smtClean="0">
              <a:solidFill>
                <a:srgbClr val="FF0000"/>
              </a:solidFill>
            </a:endParaRP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Our first bottleneck target in Stan.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Almost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no naive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parallelim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in the basic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algorithm.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No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real speedup on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Blocked-cholesky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is computationally more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complex,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but GPUs are made for fast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multiplications.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1" name="Skupina 3"/>
          <p:cNvGrpSpPr/>
          <p:nvPr/>
        </p:nvGrpSpPr>
        <p:grpSpPr>
          <a:xfrm>
            <a:off x="4689180" y="218084"/>
            <a:ext cx="4349747" cy="1717136"/>
            <a:chOff x="2211186" y="1612670"/>
            <a:chExt cx="6827520" cy="2734887"/>
          </a:xfrm>
        </p:grpSpPr>
        <p:sp>
          <p:nvSpPr>
            <p:cNvPr id="12" name="Pravokotni trikotnik 4"/>
            <p:cNvSpPr/>
            <p:nvPr/>
          </p:nvSpPr>
          <p:spPr>
            <a:xfrm>
              <a:off x="3250276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A22</a:t>
              </a:r>
            </a:p>
          </p:txBody>
        </p:sp>
        <p:sp>
          <p:nvSpPr>
            <p:cNvPr id="13" name="Pravokotni trikotnik 5"/>
            <p:cNvSpPr/>
            <p:nvPr/>
          </p:nvSpPr>
          <p:spPr>
            <a:xfrm>
              <a:off x="2211186" y="1612670"/>
              <a:ext cx="1039089" cy="1030778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600" dirty="0" smtClean="0">
                  <a:solidFill>
                    <a:schemeClr val="tx1"/>
                  </a:solidFill>
                </a:rPr>
                <a:t>A11</a:t>
              </a:r>
              <a:endParaRPr lang="sl-SI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k 6"/>
            <p:cNvSpPr/>
            <p:nvPr/>
          </p:nvSpPr>
          <p:spPr>
            <a:xfrm>
              <a:off x="2211186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A21</a:t>
              </a:r>
            </a:p>
          </p:txBody>
        </p:sp>
        <p:sp>
          <p:nvSpPr>
            <p:cNvPr id="15" name="Pravokotni trikotnik 7"/>
            <p:cNvSpPr/>
            <p:nvPr/>
          </p:nvSpPr>
          <p:spPr>
            <a:xfrm>
              <a:off x="7317971" y="2643447"/>
              <a:ext cx="1720735" cy="170411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L22</a:t>
              </a:r>
            </a:p>
          </p:txBody>
        </p:sp>
        <p:sp>
          <p:nvSpPr>
            <p:cNvPr id="16" name="Pravokotni trikotnik 8"/>
            <p:cNvSpPr/>
            <p:nvPr/>
          </p:nvSpPr>
          <p:spPr>
            <a:xfrm>
              <a:off x="6278881" y="1612670"/>
              <a:ext cx="1039090" cy="1030777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95" dirty="0">
                  <a:solidFill>
                    <a:schemeClr val="tx1"/>
                  </a:solidFill>
                </a:rPr>
                <a:t>L11</a:t>
              </a:r>
            </a:p>
          </p:txBody>
        </p:sp>
        <p:sp>
          <p:nvSpPr>
            <p:cNvPr id="17" name="Pravokotnik 9"/>
            <p:cNvSpPr/>
            <p:nvPr/>
          </p:nvSpPr>
          <p:spPr>
            <a:xfrm>
              <a:off x="6278881" y="2643447"/>
              <a:ext cx="1039090" cy="1704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580" dirty="0">
                  <a:solidFill>
                    <a:schemeClr val="tx1"/>
                  </a:solidFill>
                </a:rPr>
                <a:t>L21</a:t>
              </a:r>
            </a:p>
          </p:txBody>
        </p:sp>
        <p:sp>
          <p:nvSpPr>
            <p:cNvPr id="18" name="Desna puščica 10"/>
            <p:cNvSpPr/>
            <p:nvPr/>
          </p:nvSpPr>
          <p:spPr>
            <a:xfrm>
              <a:off x="4558145" y="2643447"/>
              <a:ext cx="1134689" cy="48213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58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jeZBesedilom 12"/>
              <p:cNvSpPr txBox="1"/>
              <p:nvPr/>
            </p:nvSpPr>
            <p:spPr>
              <a:xfrm>
                <a:off x="5247327" y="2835409"/>
                <a:ext cx="3614003" cy="1219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sl-SI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sl-SI" sz="2400" dirty="0"/>
                            <m:t> </m:t>
                          </m:r>
                        </m:e>
                        <m:sup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sl-SI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sl-SI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sl-SI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sl-SI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sl-SI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sl-SI" sz="2400" dirty="0"/>
                            <m:t> </m:t>
                          </m:r>
                        </m:e>
                        <m:sup>
                          <m:r>
                            <a:rPr lang="sl-SI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sl-SI" sz="2400" b="0" dirty="0" smtClean="0"/>
              </a:p>
              <a:p>
                <a:endParaRPr lang="sl-SI" sz="2400" dirty="0"/>
              </a:p>
            </p:txBody>
          </p:sp>
        </mc:Choice>
        <mc:Fallback xmlns="">
          <p:sp>
            <p:nvSpPr>
              <p:cNvPr id="19" name="PoljeZBesedilom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327" y="2835409"/>
                <a:ext cx="3614003" cy="12191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5881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22722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Derivative </a:t>
            </a:r>
          </a:p>
          <a:p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of the Cholesky </a:t>
            </a:r>
          </a:p>
          <a:p>
            <a:r>
              <a:rPr lang="sl-SI" sz="2400" dirty="0" smtClean="0"/>
              <a:t>Decomposition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991052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 implementation of Murray (2016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)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: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Eigen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version already in Stan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Math,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largest bottlenecks are matrix multiplication and lower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triangular inverse.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/>
            </a:r>
            <a:b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</a:b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As a consequence -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implementations of</a:t>
            </a: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m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atrix multiplication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l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ower </a:t>
            </a: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triangular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inverse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lvl="1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+, -, transpose,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partition.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9" name="Slik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8" y="951596"/>
            <a:ext cx="4050000" cy="22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28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128833" y="10490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Lower triangular </a:t>
            </a:r>
            <a:r>
              <a:rPr lang="sl-SI" sz="2400" dirty="0" smtClean="0">
                <a:solidFill>
                  <a:schemeClr val="bg1">
                    <a:lumMod val="65000"/>
                  </a:schemeClr>
                </a:solidFill>
              </a:rPr>
              <a:t>inverse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5044"/>
            <a:ext cx="444591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GPU Basic forward substiution algorithm not suitable for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grpSp>
        <p:nvGrpSpPr>
          <p:cNvPr id="10" name="Skupina 3"/>
          <p:cNvGrpSpPr/>
          <p:nvPr/>
        </p:nvGrpSpPr>
        <p:grpSpPr>
          <a:xfrm>
            <a:off x="4914958" y="251044"/>
            <a:ext cx="3902633" cy="1743872"/>
            <a:chOff x="116378" y="133004"/>
            <a:chExt cx="6062750" cy="2327564"/>
          </a:xfrm>
        </p:grpSpPr>
        <p:sp>
          <p:nvSpPr>
            <p:cNvPr id="11" name="Pravokotni trikotnik 4"/>
            <p:cNvSpPr/>
            <p:nvPr/>
          </p:nvSpPr>
          <p:spPr>
            <a:xfrm>
              <a:off x="116378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2" name="Pravokotni trikotnik 5"/>
            <p:cNvSpPr/>
            <p:nvPr/>
          </p:nvSpPr>
          <p:spPr>
            <a:xfrm>
              <a:off x="1313411" y="1296786"/>
              <a:ext cx="1274619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A2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3" name="Pravokotnik 6"/>
            <p:cNvSpPr/>
            <p:nvPr/>
          </p:nvSpPr>
          <p:spPr>
            <a:xfrm>
              <a:off x="116378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A3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4" name="Pravokotni trikotnik 7"/>
            <p:cNvSpPr/>
            <p:nvPr/>
          </p:nvSpPr>
          <p:spPr>
            <a:xfrm>
              <a:off x="3785062" y="133004"/>
              <a:ext cx="1197033" cy="116378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C1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5" name="Pravokotni trikotnik 8"/>
            <p:cNvSpPr/>
            <p:nvPr/>
          </p:nvSpPr>
          <p:spPr>
            <a:xfrm>
              <a:off x="4982095" y="1296786"/>
              <a:ext cx="1197033" cy="1163782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16" name="Pravokotnik 9"/>
            <p:cNvSpPr/>
            <p:nvPr/>
          </p:nvSpPr>
          <p:spPr>
            <a:xfrm>
              <a:off x="3785062" y="1296786"/>
              <a:ext cx="1197033" cy="11637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042" dirty="0">
                  <a:solidFill>
                    <a:schemeClr val="tx1"/>
                  </a:solidFill>
                </a:rPr>
                <a:t>C3</a:t>
              </a:r>
              <a:endParaRPr lang="sl-SI" sz="392" dirty="0">
                <a:solidFill>
                  <a:schemeClr val="tx1"/>
                </a:solidFill>
              </a:endParaRPr>
            </a:p>
          </p:txBody>
        </p:sp>
        <p:sp>
          <p:nvSpPr>
            <p:cNvPr id="17" name="Desna puščica 10"/>
            <p:cNvSpPr/>
            <p:nvPr/>
          </p:nvSpPr>
          <p:spPr>
            <a:xfrm>
              <a:off x="2019993" y="1055717"/>
              <a:ext cx="1438102" cy="4821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39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jeZBesedilom 11"/>
              <p:cNvSpPr txBox="1"/>
              <p:nvPr/>
            </p:nvSpPr>
            <p:spPr>
              <a:xfrm>
                <a:off x="6223471" y="2932905"/>
                <a:ext cx="128560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18" name="PoljeZBesedilom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2932905"/>
                <a:ext cx="1285608" cy="372859"/>
              </a:xfrm>
              <a:prstGeom prst="rect">
                <a:avLst/>
              </a:prstGeom>
              <a:blipFill rotWithShape="0">
                <a:blip r:embed="rId3"/>
                <a:stretch>
                  <a:fillRect l="-4739" r="-948" b="-180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oljeZBesedilom 12"/>
              <p:cNvSpPr txBox="1"/>
              <p:nvPr/>
            </p:nvSpPr>
            <p:spPr>
              <a:xfrm>
                <a:off x="6223471" y="3335209"/>
                <a:ext cx="1292726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20" name="PoljeZBesedilom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3335209"/>
                <a:ext cx="1292726" cy="373564"/>
              </a:xfrm>
              <a:prstGeom prst="rect">
                <a:avLst/>
              </a:prstGeom>
              <a:blipFill rotWithShape="0">
                <a:blip r:embed="rId4"/>
                <a:stretch>
                  <a:fillRect l="-4717" r="-943" b="-180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jeZBesedilom 13"/>
              <p:cNvSpPr txBox="1"/>
              <p:nvPr/>
            </p:nvSpPr>
            <p:spPr>
              <a:xfrm>
                <a:off x="6223471" y="3738218"/>
                <a:ext cx="19722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sz="2400" dirty="0"/>
              </a:p>
            </p:txBody>
          </p:sp>
        </mc:Choice>
        <mc:Fallback xmlns="">
          <p:sp>
            <p:nvSpPr>
              <p:cNvPr id="21" name="PoljeZBesedilom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71" y="3738218"/>
                <a:ext cx="19722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96" r="-619" b="-163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0160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33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011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35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MAIN </a:t>
            </a:r>
            <a:r>
              <a:rPr lang="sl-SI" sz="3200" dirty="0" smtClean="0">
                <a:solidFill>
                  <a:srgbClr val="FF0000"/>
                </a:solidFill>
              </a:rPr>
              <a:t>GOAL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20664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Faster model inference for Stan users ...</a:t>
            </a:r>
            <a:br>
              <a:rPr lang="sl-SI" sz="2400" dirty="0" smtClean="0">
                <a:latin typeface="Montserrat" panose="020B0604020202020204" charset="-18"/>
              </a:rPr>
            </a:br>
            <a:endParaRPr lang="sl-SI" sz="2400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sz="2400" dirty="0" smtClean="0">
                <a:latin typeface="Montserrat" panose="020B0604020202020204" charset="-18"/>
              </a:rPr>
              <a:t>... in a seamless and cost-effective way.</a:t>
            </a:r>
            <a:endParaRPr lang="sl-SI" sz="2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114131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>
                <a:solidFill>
                  <a:srgbClr val="FF0000"/>
                </a:solidFill>
              </a:rPr>
              <a:t>Lower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>
                <a:solidFill>
                  <a:srgbClr val="FF0000"/>
                </a:solidFill>
              </a:rPr>
              <a:t>triangular</a:t>
            </a:r>
            <a:r>
              <a:rPr lang="sl-SI" dirty="0" smtClean="0">
                <a:solidFill>
                  <a:srgbClr val="FF0000"/>
                </a:solidFill>
              </a:rPr>
              <a:t> </a:t>
            </a:r>
            <a:r>
              <a:rPr lang="sl-SI" dirty="0" err="1" smtClean="0"/>
              <a:t>inverse</a:t>
            </a:r>
            <a:endParaRPr lang="sl-SI" dirty="0"/>
          </a:p>
        </p:txBody>
      </p:sp>
      <p:sp>
        <p:nvSpPr>
          <p:cNvPr id="19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Pravokotni trikotnik 18"/>
          <p:cNvSpPr/>
          <p:nvPr/>
        </p:nvSpPr>
        <p:spPr>
          <a:xfrm>
            <a:off x="3089542" y="180357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Pravokotni trikotnik 22"/>
          <p:cNvSpPr/>
          <p:nvPr/>
        </p:nvSpPr>
        <p:spPr>
          <a:xfrm>
            <a:off x="3460157" y="2102925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Pravokotni trikotnik 23"/>
          <p:cNvSpPr/>
          <p:nvPr/>
        </p:nvSpPr>
        <p:spPr>
          <a:xfrm>
            <a:off x="3830772" y="2402274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Pravokotni trikotnik 24"/>
          <p:cNvSpPr/>
          <p:nvPr/>
        </p:nvSpPr>
        <p:spPr>
          <a:xfrm>
            <a:off x="4201386" y="2701622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Pravokotni trikotnik 25"/>
          <p:cNvSpPr/>
          <p:nvPr/>
        </p:nvSpPr>
        <p:spPr>
          <a:xfrm>
            <a:off x="4572001" y="3000971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Pravokotni trikotnik 26"/>
          <p:cNvSpPr/>
          <p:nvPr/>
        </p:nvSpPr>
        <p:spPr>
          <a:xfrm>
            <a:off x="4942617" y="3300319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Pravokotni trikotnik 27"/>
          <p:cNvSpPr/>
          <p:nvPr/>
        </p:nvSpPr>
        <p:spPr>
          <a:xfrm>
            <a:off x="5313231" y="3599668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Pravokotni trikotnik 28"/>
          <p:cNvSpPr/>
          <p:nvPr/>
        </p:nvSpPr>
        <p:spPr>
          <a:xfrm>
            <a:off x="5683846" y="3899017"/>
            <a:ext cx="370615" cy="29934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Pravokotnik 11"/>
          <p:cNvSpPr/>
          <p:nvPr/>
        </p:nvSpPr>
        <p:spPr>
          <a:xfrm>
            <a:off x="3089542" y="2102925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Pravokotnik 12"/>
          <p:cNvSpPr/>
          <p:nvPr/>
        </p:nvSpPr>
        <p:spPr>
          <a:xfrm>
            <a:off x="3830772" y="2701622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Pravokotnik 13"/>
          <p:cNvSpPr/>
          <p:nvPr/>
        </p:nvSpPr>
        <p:spPr>
          <a:xfrm>
            <a:off x="4572001" y="3300319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Pravokotnik 14"/>
          <p:cNvSpPr/>
          <p:nvPr/>
        </p:nvSpPr>
        <p:spPr>
          <a:xfrm>
            <a:off x="5313230" y="3899017"/>
            <a:ext cx="370615" cy="2993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Pravokotnik 15"/>
          <p:cNvSpPr/>
          <p:nvPr/>
        </p:nvSpPr>
        <p:spPr>
          <a:xfrm>
            <a:off x="3089540" y="2402274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Pravokotnik 16"/>
          <p:cNvSpPr/>
          <p:nvPr/>
        </p:nvSpPr>
        <p:spPr>
          <a:xfrm>
            <a:off x="4572000" y="3599668"/>
            <a:ext cx="741230" cy="5986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Pravokotnik 17"/>
          <p:cNvSpPr/>
          <p:nvPr/>
        </p:nvSpPr>
        <p:spPr>
          <a:xfrm>
            <a:off x="3089540" y="3000971"/>
            <a:ext cx="1482458" cy="1197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744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0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5" t="9889" r="6821" b="13008"/>
          <a:stretch/>
        </p:blipFill>
        <p:spPr>
          <a:xfrm>
            <a:off x="382463" y="682821"/>
            <a:ext cx="8294914" cy="3950594"/>
          </a:xfrm>
          <a:prstGeom prst="rect">
            <a:avLst/>
          </a:prstGeom>
        </p:spPr>
      </p:pic>
      <p:sp>
        <p:nvSpPr>
          <p:cNvPr id="5" name="Shape 109"/>
          <p:cNvSpPr txBox="1">
            <a:spLocks/>
          </p:cNvSpPr>
          <p:nvPr/>
        </p:nvSpPr>
        <p:spPr>
          <a:xfrm>
            <a:off x="108856" y="111028"/>
            <a:ext cx="8223101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RESULTS </a:t>
            </a:r>
            <a:r>
              <a:rPr lang="sl-SI" sz="2400" dirty="0" smtClean="0"/>
              <a:t>(simple 1D GP regression on N points)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19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4800" dirty="0" smtClean="0">
                <a:solidFill>
                  <a:srgbClr val="FF0000"/>
                </a:solidFill>
              </a:rPr>
              <a:t>Challenges</a:t>
            </a:r>
          </a:p>
          <a:p>
            <a:r>
              <a:rPr lang="sl-SI" sz="4800" dirty="0" smtClean="0"/>
              <a:t>  &amp; </a:t>
            </a:r>
            <a:r>
              <a:rPr lang="sl-SI" sz="4800" dirty="0" smtClean="0">
                <a:solidFill>
                  <a:srgbClr val="FF0000"/>
                </a:solidFill>
              </a:rPr>
              <a:t>Roadmap</a:t>
            </a:r>
            <a:endParaRPr lang="sl-SI" sz="4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118535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78000" t="2000" r="-1000" b="-4000"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 txBox="1">
            <a:spLocks/>
          </p:cNvSpPr>
          <p:nvPr/>
        </p:nvSpPr>
        <p:spPr>
          <a:xfrm>
            <a:off x="149216" y="20259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/>
              <a:t>I</a:t>
            </a:r>
            <a:r>
              <a:rPr lang="sl-SI" sz="2400" dirty="0" smtClean="0"/>
              <a:t>ssue: </a:t>
            </a:r>
            <a:r>
              <a:rPr lang="sl-SI" sz="2400" dirty="0">
                <a:solidFill>
                  <a:srgbClr val="FF0000"/>
                </a:solidFill>
              </a:rPr>
              <a:t>D</a:t>
            </a:r>
            <a:r>
              <a:rPr lang="sl-SI" sz="2400" dirty="0" smtClean="0">
                <a:solidFill>
                  <a:srgbClr val="FF0000"/>
                </a:solidFill>
              </a:rPr>
              <a:t>ata </a:t>
            </a:r>
            <a:r>
              <a:rPr lang="sl-SI" sz="2400" dirty="0">
                <a:solidFill>
                  <a:srgbClr val="FF0000"/>
                </a:solidFill>
              </a:rPr>
              <a:t>tranfers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149216" y="662728"/>
            <a:ext cx="7004619" cy="1327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Currently, speedups are limited by data transfers: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Copying data to the GPU costs us some time.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Most functions scale linearly and can‘t justify this cost for every call.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Even is such functions represent 10% of the computation, it drastically limits the maximum speedup.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Example:</a:t>
            </a:r>
            <a:endParaRPr lang="sl-SI" b="1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7221" y="2719269"/>
            <a:ext cx="75568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magnitude_1, length_scale_1)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cov_exp_quad(x1, magnitude_2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length_scale_2)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magnitude_3, length_scale_3_1, 7)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length_scale_3_2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gp_periodic_cov(x1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magnitude_4, length_scale_4_1, 365.25)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.* cov_exp_quad(x1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1.0, length_scale_4_2)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magnitude_5_1)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gp_dot_prod_cov(I_ss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magnitude_5_2)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gp_dot_prod_cov(I_ws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, magnitude_5_3) </a:t>
            </a:r>
            <a:endParaRPr lang="sl-SI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sl-SI" dirty="0">
                <a:latin typeface="Courier New" panose="02070309020205020404" pitchFamily="49" charset="0"/>
                <a:cs typeface="Courier New" panose="02070309020205020404" pitchFamily="49" charset="0"/>
              </a:rPr>
              <a:t>diag_matrix(rep_vector(jitter, N2));`</a:t>
            </a:r>
          </a:p>
        </p:txBody>
      </p:sp>
    </p:spTree>
    <p:extLst>
      <p:ext uri="{BB962C8B-B14F-4D97-AF65-F5344CB8AC3E}">
        <p14:creationId xmlns:p14="http://schemas.microsoft.com/office/powerpoint/2010/main" val="29081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42000"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rgbClr val="FF0000"/>
                </a:solidFill>
              </a:rPr>
              <a:t>Multiple Devices </a:t>
            </a:r>
            <a:r>
              <a:rPr lang="en" sz="2400" dirty="0"/>
              <a:t>and </a:t>
            </a:r>
            <a:endParaRPr lang="sl-SI" sz="2400" dirty="0" smtClean="0"/>
          </a:p>
          <a:p>
            <a:r>
              <a:rPr lang="en" sz="2400" dirty="0" smtClean="0"/>
              <a:t>OOM </a:t>
            </a:r>
            <a:r>
              <a:rPr lang="en" sz="2400" dirty="0"/>
              <a:t>Algorithms</a:t>
            </a:r>
            <a:endParaRPr lang="sl-SI" sz="2400" dirty="0" smtClean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631687"/>
            <a:ext cx="421155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OpenCL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can run on CPUs and GPUs, so why not use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both?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We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know some problems are too small to send to the GPU, so use OpenCL on the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CPU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Needs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 ‘smart’ load balancer that can look at a ‘job’ and decide where to send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it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Current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algorithms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are limited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18"/>
              </a:rPr>
              <a:t>by GPU 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18"/>
              </a:rPr>
              <a:t>DRAM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96814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From </a:t>
            </a:r>
            <a:r>
              <a:rPr lang="sl-SI" sz="2400" dirty="0" smtClean="0">
                <a:solidFill>
                  <a:srgbClr val="FF0000"/>
                </a:solidFill>
              </a:rPr>
              <a:t>single routines </a:t>
            </a:r>
            <a:r>
              <a:rPr lang="sl-SI" sz="2400" dirty="0" smtClean="0"/>
              <a:t>to</a:t>
            </a:r>
          </a:p>
          <a:p>
            <a:r>
              <a:rPr lang="sl-SI" sz="2400" dirty="0" smtClean="0"/>
              <a:t>(almost) </a:t>
            </a:r>
            <a:r>
              <a:rPr lang="sl-SI" sz="2400" dirty="0" smtClean="0">
                <a:solidFill>
                  <a:srgbClr val="FF0000"/>
                </a:solidFill>
              </a:rPr>
              <a:t>entire models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36008" y="1790408"/>
            <a:ext cx="433599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Idea: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move the bulk of the log-posterior computation (including „hand-made“ gradients) to the GPU.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Promising results on some models (~100x speedup).</a:t>
            </a:r>
            <a:b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</a:b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Currently in the works: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GLM (linear, logistic, Poisson, NB regression...). For example: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l-SI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bernoulli_logit_glm_lpdf(y | X, beta, alpha);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Roadblock: Data transfers!</a:t>
            </a:r>
            <a:endParaRPr lang="en-US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80" y="7937"/>
            <a:ext cx="3568192" cy="2007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51" y="2369387"/>
            <a:ext cx="2417861" cy="24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526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40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236008" y="130470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155575" y="1790408"/>
            <a:ext cx="4453172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GPU support in Stan: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Coming very soon!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First, inverting covariance matrices...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... other building-blocks will follow.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Reasonable expectation: 10-200x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speedup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Prototype branch: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" name="Rectangle 1"/>
          <p:cNvSpPr/>
          <p:nvPr/>
        </p:nvSpPr>
        <p:spPr>
          <a:xfrm>
            <a:off x="164719" y="3420478"/>
            <a:ext cx="4754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If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you have any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questions, comments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ideas...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let us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know! We‘re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also accepting requests.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  <a:sym typeface="Wingdings" panose="05000000000000000000" pitchFamily="2" charset="2"/>
              </a:rPr>
              <a:t>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974" y="3420478"/>
            <a:ext cx="38571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sz="1050" dirty="0">
                <a:latin typeface="Montserrat" panose="020B0604020202020204" charset="-18"/>
                <a:cs typeface="Courier New" panose="02070309020205020404" pitchFamily="49" charset="0"/>
              </a:rPr>
              <a:t>https://github.com/bstatcomp/math/tree/stancon2018</a:t>
            </a:r>
          </a:p>
        </p:txBody>
      </p:sp>
    </p:spTree>
    <p:extLst>
      <p:ext uri="{BB962C8B-B14F-4D97-AF65-F5344CB8AC3E}">
        <p14:creationId xmlns:p14="http://schemas.microsoft.com/office/powerpoint/2010/main" val="17277565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344864" y="125765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/>
              <a:t>TALK </a:t>
            </a:r>
            <a:r>
              <a:rPr lang="sl-SI" sz="3200" dirty="0" smtClean="0">
                <a:solidFill>
                  <a:srgbClr val="FF0000"/>
                </a:solidFill>
              </a:rPr>
              <a:t>OUTLINE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hape 110"/>
          <p:cNvSpPr txBox="1">
            <a:spLocks/>
          </p:cNvSpPr>
          <p:nvPr/>
        </p:nvSpPr>
        <p:spPr>
          <a:xfrm>
            <a:off x="257779" y="2194379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Motivation: </a:t>
            </a:r>
            <a:r>
              <a:rPr lang="sl-SI" sz="1800" dirty="0">
                <a:latin typeface="Montserrat" panose="020B0604020202020204" charset="-18"/>
              </a:rPr>
              <a:t>GP regression</a:t>
            </a:r>
            <a:r>
              <a:rPr lang="sl-SI" sz="1800" dirty="0" smtClean="0"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Parallelization &amp; GPUs.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Stan + OpenCL.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Paralellizing the Cholesky decomposition.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800" dirty="0" smtClean="0">
                <a:latin typeface="Montserrat" panose="020B0604020202020204" charset="-18"/>
              </a:rPr>
              <a:t>Challenges &amp; Roadmap.</a:t>
            </a: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366395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8000" t="6000" r="-1000" b="-4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3200" dirty="0" smtClean="0">
                <a:solidFill>
                  <a:srgbClr val="FF0000"/>
                </a:solidFill>
              </a:rPr>
              <a:t>GP </a:t>
            </a:r>
            <a:r>
              <a:rPr lang="sl-SI" sz="3200" dirty="0" smtClean="0"/>
              <a:t>REGRESSION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650398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>
                <a:solidFill>
                  <a:srgbClr val="FF0000"/>
                </a:solidFill>
                <a:latin typeface="Montserrat" panose="020B0604020202020204" charset="-18"/>
              </a:rPr>
              <a:t>Gaussian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Processes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are </a:t>
            </a:r>
            <a:r>
              <a:rPr lang="sl-SI" dirty="0" smtClean="0">
                <a:latin typeface="Montserrat" panose="020B0604020202020204" charset="-18"/>
              </a:rPr>
              <a:t>very useful but ...</a:t>
            </a: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... computation scales unfavorably - O(n</a:t>
            </a:r>
            <a:r>
              <a:rPr lang="sl-SI" baseline="30000" dirty="0" smtClean="0">
                <a:latin typeface="Montserrat" panose="020B0604020202020204" charset="-18"/>
              </a:rPr>
              <a:t>3</a:t>
            </a:r>
            <a:r>
              <a:rPr lang="sl-SI" dirty="0" smtClean="0">
                <a:latin typeface="Montserrat" panose="020B0604020202020204" charset="-18"/>
              </a:rPr>
              <a:t>).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What can we do?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Approximate</a:t>
            </a:r>
            <a:r>
              <a:rPr lang="sl-SI" dirty="0" smtClean="0">
                <a:latin typeface="Montserrat" panose="020B0604020202020204" charset="-18"/>
              </a:rPr>
              <a:t> inference.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on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 better CPU</a:t>
            </a:r>
            <a:r>
              <a:rPr lang="sl-SI" dirty="0" smtClean="0"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latin typeface="Montserrat" panose="020B0604020202020204" charset="-18"/>
              </a:rPr>
              <a:t>Run the computation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in parallel</a:t>
            </a:r>
            <a:r>
              <a:rPr lang="sl-SI" dirty="0" smtClean="0">
                <a:latin typeface="Montserrat" panose="020B0604020202020204" charset="-18"/>
              </a:rPr>
              <a:t>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16979" r="29127" b="13424"/>
          <a:stretch/>
        </p:blipFill>
        <p:spPr>
          <a:xfrm>
            <a:off x="1074057" y="2776439"/>
            <a:ext cx="667657" cy="6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5" t="38518" r="37160" b="34815"/>
          <a:stretch/>
        </p:blipFill>
        <p:spPr>
          <a:xfrm>
            <a:off x="480862" y="3000162"/>
            <a:ext cx="355599" cy="359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3" y="2521914"/>
            <a:ext cx="919618" cy="96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8" t="4231" r="21270" b="5220"/>
          <a:stretch/>
        </p:blipFill>
        <p:spPr>
          <a:xfrm>
            <a:off x="3129511" y="2265680"/>
            <a:ext cx="1325309" cy="13062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2000" b="-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PARALLELIZATION </a:t>
            </a:r>
            <a:r>
              <a:rPr lang="sl-SI" sz="2400" dirty="0" smtClean="0"/>
              <a:t>101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388837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Break the problem up into smaller pieces and compute them in parallel.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The pieces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must be: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Small enough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to keep all individual processing units busy most of the time.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Large enough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to avoid too much overhead with breaking them up and putting them back together.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latin typeface="Montserrat" panose="020B0604020202020204" charset="-18"/>
            </a:endParaRPr>
          </a:p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latin typeface="Montserrat" panose="020B0604020202020204" charset="-18"/>
              </a:rPr>
              <a:t>Maximum speedup limited by the parts we can‘t parallelize (thanks, </a:t>
            </a: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Amdahl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!</a:t>
            </a:r>
            <a:r>
              <a:rPr lang="sl-SI" dirty="0" smtClean="0">
                <a:latin typeface="Montserrat" panose="020B0604020202020204" charset="-18"/>
              </a:rPr>
              <a:t>).</a:t>
            </a: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16699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23093" y="80771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WHY</a:t>
            </a:r>
            <a:r>
              <a:rPr lang="sl-SI" sz="2400" dirty="0" smtClean="0">
                <a:solidFill>
                  <a:srgbClr val="FF0000"/>
                </a:solidFill>
              </a:rPr>
              <a:t> GPUs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6" y="1388837"/>
            <a:ext cx="4137666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Properties of GPUs:</a:t>
            </a:r>
          </a:p>
          <a:p>
            <a:pPr marL="101600">
              <a:spcBef>
                <a:spcPts val="600"/>
              </a:spcBef>
              <a:buSzPts val="2000"/>
            </a:pP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Everyone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has a GPU. </a:t>
            </a:r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rgbClr val="FF0000"/>
                </a:solidFill>
                <a:latin typeface="Montserrat" panose="020B0604020202020204" charset="-18"/>
              </a:rPr>
              <a:t>Massive parallelism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– thousands of „cores“ (best performance/cost ratio).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Optimized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vector and matrix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problems.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Faster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data transfers compared to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clusters.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Energy-efficient.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854710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58775" y="3868058"/>
            <a:ext cx="5324100" cy="70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5400" dirty="0" smtClean="0">
                <a:solidFill>
                  <a:srgbClr val="FF0000"/>
                </a:solidFill>
              </a:rPr>
              <a:t>Stan</a:t>
            </a:r>
            <a:r>
              <a:rPr lang="sl-SI" sz="4000" dirty="0" smtClean="0"/>
              <a:t> </a:t>
            </a:r>
          </a:p>
          <a:p>
            <a:r>
              <a:rPr lang="sl-SI" sz="5400" dirty="0" smtClean="0"/>
              <a:t>+ OpenCL</a:t>
            </a:r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471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703663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>
                <a:solidFill>
                  <a:srgbClr val="FF0000"/>
                </a:solidFill>
              </a:rPr>
              <a:t>OpenCL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290012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framework CPUs, GPUs, DSPs, FPGAs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,…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Special functions (kernels) are executed by N threads on target devices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APIs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for C, C++, Python,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Julia…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Open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standard maintained by the Khronos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Group.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endParaRPr lang="sl-SI" dirty="0" smtClean="0">
              <a:solidFill>
                <a:schemeClr val="tx1"/>
              </a:solidFill>
              <a:latin typeface="Montserrat" panose="020B0604020202020204" charset="-18"/>
            </a:endParaRPr>
          </a:p>
          <a:p>
            <a:r>
              <a:rPr lang="sl-SI" b="1" dirty="0" smtClean="0">
                <a:solidFill>
                  <a:schemeClr val="tx1"/>
                </a:solidFill>
                <a:latin typeface="Montserrat" panose="020B0604020202020204" charset="-18"/>
              </a:rPr>
              <a:t>Typical example: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C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input data to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device,</a:t>
            </a:r>
            <a:endParaRPr lang="sl-SI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parallel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execution of special functions on the OpenCL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device and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copy </a:t>
            </a:r>
            <a:r>
              <a:rPr lang="sl-SI" dirty="0">
                <a:solidFill>
                  <a:schemeClr val="tx1"/>
                </a:solidFill>
                <a:latin typeface="Montserrat" panose="020B0604020202020204" charset="-18"/>
              </a:rPr>
              <a:t>the results back to the </a:t>
            </a:r>
            <a:r>
              <a:rPr lang="sl-SI" dirty="0" smtClean="0">
                <a:solidFill>
                  <a:schemeClr val="tx1"/>
                </a:solidFill>
                <a:latin typeface="Montserrat" panose="020B0604020202020204" charset="-18"/>
              </a:rPr>
              <a:t>host.</a:t>
            </a:r>
            <a:endParaRPr lang="sl-SI" sz="16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9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/>
              <a:t> </a:t>
            </a:r>
          </a:p>
        </p:txBody>
      </p:sp>
      <p:sp>
        <p:nvSpPr>
          <p:cNvPr id="8" name="Shape 109"/>
          <p:cNvSpPr txBox="1">
            <a:spLocks/>
          </p:cNvSpPr>
          <p:nvPr/>
        </p:nvSpPr>
        <p:spPr>
          <a:xfrm>
            <a:off x="307975" y="1145987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sz="2400" dirty="0" smtClean="0"/>
              <a:t>What‘s an </a:t>
            </a:r>
          </a:p>
          <a:p>
            <a:r>
              <a:rPr lang="sl-SI" sz="2400" dirty="0" smtClean="0"/>
              <a:t>OpenCL </a:t>
            </a:r>
            <a:r>
              <a:rPr lang="sl-SI" sz="2400" dirty="0">
                <a:solidFill>
                  <a:srgbClr val="FF0000"/>
                </a:solidFill>
              </a:rPr>
              <a:t>C</a:t>
            </a:r>
            <a:r>
              <a:rPr lang="sl-SI" sz="2400" dirty="0" smtClean="0">
                <a:solidFill>
                  <a:srgbClr val="FF0000"/>
                </a:solidFill>
              </a:rPr>
              <a:t>ontext</a:t>
            </a:r>
            <a:r>
              <a:rPr lang="sl-SI" sz="2400" dirty="0" smtClean="0"/>
              <a:t>?</a:t>
            </a:r>
          </a:p>
        </p:txBody>
      </p:sp>
      <p:sp>
        <p:nvSpPr>
          <p:cNvPr id="9" name="Shape 110"/>
          <p:cNvSpPr txBox="1">
            <a:spLocks/>
          </p:cNvSpPr>
          <p:nvPr/>
        </p:nvSpPr>
        <p:spPr>
          <a:xfrm>
            <a:off x="243265" y="1729923"/>
            <a:ext cx="4211555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SzPts val="2000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It‘s like a scheduler: 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</a:rPr>
              <a:t>Manages </a:t>
            </a:r>
            <a:r>
              <a:rPr lang="sl-SI" sz="1600" dirty="0">
                <a:solidFill>
                  <a:srgbClr val="FF0000"/>
                </a:solidFill>
                <a:latin typeface="Montserrat" panose="020B0604020202020204" charset="-18"/>
              </a:rPr>
              <a:t>the devices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, queues, platforms, memory alloc, etc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.</a:t>
            </a: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Devices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</a:t>
            </a:r>
            <a:r>
              <a:rPr lang="sl-SI" sz="1600" dirty="0">
                <a:solidFill>
                  <a:srgbClr val="FF0000"/>
                </a:solidFill>
                <a:latin typeface="Montserrat" panose="020B0604020202020204" charset="-18"/>
              </a:rPr>
              <a:t>GPU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s and </a:t>
            </a:r>
            <a:r>
              <a:rPr lang="sl-SI" sz="1600" dirty="0" smtClean="0">
                <a:solidFill>
                  <a:srgbClr val="FF0000"/>
                </a:solidFill>
                <a:latin typeface="Montserrat" panose="020B0604020202020204" charset="-18"/>
              </a:rPr>
              <a:t>CPU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s.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: Implementations of OpenCL (Khronos’s OpenCL vs. Intel’s OpenCL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).</a:t>
            </a:r>
            <a:endParaRPr lang="sl-SI" sz="1600" dirty="0">
              <a:solidFill>
                <a:schemeClr val="tx1"/>
              </a:solidFill>
              <a:latin typeface="Montserrat" panose="020B0604020202020204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The </a:t>
            </a:r>
            <a:r>
              <a:rPr lang="sl-SI" sz="1600" dirty="0">
                <a:solidFill>
                  <a:schemeClr val="tx1"/>
                </a:solidFill>
                <a:latin typeface="Montserrat" panose="020B0604020202020204" charset="-18"/>
              </a:rPr>
              <a:t>context has a ‘program’ object that manages kernels for devices and </a:t>
            </a:r>
            <a:r>
              <a:rPr lang="sl-SI" sz="1600" dirty="0" smtClean="0">
                <a:solidFill>
                  <a:schemeClr val="tx1"/>
                </a:solidFill>
                <a:latin typeface="Montserrat" panose="020B0604020202020204" charset="-18"/>
              </a:rPr>
              <a:t>platforms.</a:t>
            </a:r>
            <a:endParaRPr lang="sl-SI" sz="1600" dirty="0" smtClean="0">
              <a:latin typeface="Montserrat" panose="020B0604020202020204" charset="-18"/>
            </a:endParaRPr>
          </a:p>
          <a:p>
            <a:pPr marL="457200" lvl="3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2000" dirty="0" smtClean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2000" dirty="0" smtClean="0"/>
          </a:p>
        </p:txBody>
      </p:sp>
      <p:sp>
        <p:nvSpPr>
          <p:cNvPr id="7" name="AutoShape 2" descr="Image result for 2x2x2 c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94" y="1024525"/>
            <a:ext cx="3917168" cy="29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16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5486</TotalTime>
  <Words>970</Words>
  <Application>Microsoft Office PowerPoint</Application>
  <PresentationFormat>On-screen Show (16:9)</PresentationFormat>
  <Paragraphs>308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Lato Light</vt:lpstr>
      <vt:lpstr>Courier New</vt:lpstr>
      <vt:lpstr>Wingdings</vt:lpstr>
      <vt:lpstr>Karla</vt:lpstr>
      <vt:lpstr>Arial</vt:lpstr>
      <vt:lpstr>Cambria Math</vt:lpstr>
      <vt:lpstr>Roboto Mono</vt:lpstr>
      <vt:lpstr>Montserrat</vt:lpstr>
      <vt:lpstr>Arviragus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Lower triangular inverse</vt:lpstr>
      <vt:lpstr>Lower triangular inverse</vt:lpstr>
      <vt:lpstr>Lower triangular inverse</vt:lpstr>
      <vt:lpstr>Lower triangular inverse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Erik</cp:lastModifiedBy>
  <cp:revision>158</cp:revision>
  <dcterms:modified xsi:type="dcterms:W3CDTF">2018-08-30T10:16:13Z</dcterms:modified>
</cp:coreProperties>
</file>